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9" r:id="rId4"/>
    <p:sldId id="274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7" r:id="rId18"/>
    <p:sldId id="272" r:id="rId19"/>
    <p:sldId id="273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359155A-41D8-4668-8413-9AE664DA619D}">
  <a:tblStyle styleId="{0359155A-41D8-4668-8413-9AE664DA619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2;&#1080;&#1082;&#1072;&#1089;&#1103;\&#1055;&#1088;&#1086;&#1077;&#1082;&#1090;&#1099;\&#1041;&#1091;&#1088;&#1076;&#1080;&#1085;%202014-2015\1&#1073;%2018.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2;&#1080;&#1082;&#1072;&#1089;&#1103;\&#1055;&#1088;&#1086;&#1077;&#1082;&#1090;&#1099;\&#1041;&#1091;&#1088;&#1076;&#1080;&#1085;%202014-2015\1&#1073;%2018.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2;&#1080;&#1082;&#1072;&#1089;&#1103;\&#1055;&#1088;&#1086;&#1077;&#1082;&#1090;&#1099;\&#1041;&#1091;&#1088;&#1076;&#1080;&#1085;%202014-2015\1&#1073;%2018.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Изменение температуры в течение дня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dLbls>
            <c:dLbl>
              <c:idx val="57"/>
              <c:layout/>
              <c:dLblPos val="r"/>
              <c:showVal val="1"/>
              <c:showCatName val="1"/>
            </c:dLbl>
            <c:delete val="1"/>
          </c:dLbls>
          <c:xVal>
            <c:numRef>
              <c:f>Лист7!$A$2:$A$59</c:f>
              <c:numCache>
                <c:formatCode>General</c:formatCode>
                <c:ptCount val="5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  <c:pt idx="24">
                  <c:v>125</c:v>
                </c:pt>
                <c:pt idx="25">
                  <c:v>130</c:v>
                </c:pt>
                <c:pt idx="26">
                  <c:v>135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  <c:pt idx="30">
                  <c:v>155</c:v>
                </c:pt>
                <c:pt idx="31">
                  <c:v>160</c:v>
                </c:pt>
                <c:pt idx="32">
                  <c:v>165</c:v>
                </c:pt>
                <c:pt idx="33">
                  <c:v>170</c:v>
                </c:pt>
                <c:pt idx="34">
                  <c:v>175</c:v>
                </c:pt>
                <c:pt idx="35">
                  <c:v>180</c:v>
                </c:pt>
                <c:pt idx="36">
                  <c:v>185</c:v>
                </c:pt>
                <c:pt idx="37">
                  <c:v>190</c:v>
                </c:pt>
                <c:pt idx="38">
                  <c:v>195</c:v>
                </c:pt>
                <c:pt idx="39">
                  <c:v>200</c:v>
                </c:pt>
                <c:pt idx="40">
                  <c:v>205</c:v>
                </c:pt>
                <c:pt idx="41">
                  <c:v>210</c:v>
                </c:pt>
                <c:pt idx="42">
                  <c:v>215</c:v>
                </c:pt>
                <c:pt idx="43">
                  <c:v>220</c:v>
                </c:pt>
                <c:pt idx="44">
                  <c:v>225</c:v>
                </c:pt>
                <c:pt idx="45">
                  <c:v>230</c:v>
                </c:pt>
                <c:pt idx="46">
                  <c:v>235</c:v>
                </c:pt>
                <c:pt idx="47">
                  <c:v>240</c:v>
                </c:pt>
                <c:pt idx="48">
                  <c:v>245</c:v>
                </c:pt>
                <c:pt idx="49">
                  <c:v>250</c:v>
                </c:pt>
                <c:pt idx="50">
                  <c:v>255</c:v>
                </c:pt>
                <c:pt idx="51">
                  <c:v>260</c:v>
                </c:pt>
                <c:pt idx="52">
                  <c:v>265</c:v>
                </c:pt>
                <c:pt idx="53">
                  <c:v>270</c:v>
                </c:pt>
                <c:pt idx="54">
                  <c:v>275</c:v>
                </c:pt>
                <c:pt idx="55">
                  <c:v>280</c:v>
                </c:pt>
                <c:pt idx="56">
                  <c:v>285</c:v>
                </c:pt>
                <c:pt idx="57">
                  <c:v>290</c:v>
                </c:pt>
              </c:numCache>
            </c:numRef>
          </c:xVal>
          <c:yVal>
            <c:numRef>
              <c:f>Лист7!$B$2:$B$59</c:f>
              <c:numCache>
                <c:formatCode>General</c:formatCode>
                <c:ptCount val="58"/>
                <c:pt idx="0">
                  <c:v>22.2</c:v>
                </c:pt>
                <c:pt idx="1">
                  <c:v>22.6</c:v>
                </c:pt>
                <c:pt idx="2">
                  <c:v>22.5</c:v>
                </c:pt>
                <c:pt idx="3">
                  <c:v>22.4</c:v>
                </c:pt>
                <c:pt idx="4">
                  <c:v>22.5</c:v>
                </c:pt>
                <c:pt idx="5">
                  <c:v>22.6</c:v>
                </c:pt>
                <c:pt idx="6">
                  <c:v>22.6</c:v>
                </c:pt>
                <c:pt idx="7">
                  <c:v>22.6</c:v>
                </c:pt>
                <c:pt idx="8">
                  <c:v>22.7</c:v>
                </c:pt>
                <c:pt idx="9">
                  <c:v>22.7</c:v>
                </c:pt>
                <c:pt idx="10">
                  <c:v>23.5</c:v>
                </c:pt>
                <c:pt idx="11">
                  <c:v>23.9</c:v>
                </c:pt>
                <c:pt idx="12">
                  <c:v>24.1</c:v>
                </c:pt>
                <c:pt idx="13">
                  <c:v>24.1</c:v>
                </c:pt>
                <c:pt idx="14">
                  <c:v>24.2</c:v>
                </c:pt>
                <c:pt idx="15">
                  <c:v>24.3</c:v>
                </c:pt>
                <c:pt idx="16">
                  <c:v>24.5</c:v>
                </c:pt>
                <c:pt idx="17">
                  <c:v>24.6</c:v>
                </c:pt>
                <c:pt idx="18">
                  <c:v>24.7</c:v>
                </c:pt>
                <c:pt idx="19">
                  <c:v>24.5</c:v>
                </c:pt>
                <c:pt idx="20">
                  <c:v>23.9</c:v>
                </c:pt>
                <c:pt idx="21">
                  <c:v>23.8</c:v>
                </c:pt>
                <c:pt idx="22">
                  <c:v>24.1</c:v>
                </c:pt>
                <c:pt idx="23">
                  <c:v>24.1</c:v>
                </c:pt>
                <c:pt idx="24">
                  <c:v>24.1</c:v>
                </c:pt>
                <c:pt idx="25">
                  <c:v>23.2</c:v>
                </c:pt>
                <c:pt idx="26">
                  <c:v>22.7</c:v>
                </c:pt>
                <c:pt idx="27">
                  <c:v>22.3</c:v>
                </c:pt>
                <c:pt idx="28">
                  <c:v>22.3</c:v>
                </c:pt>
                <c:pt idx="29">
                  <c:v>22.2</c:v>
                </c:pt>
                <c:pt idx="30">
                  <c:v>22.8</c:v>
                </c:pt>
                <c:pt idx="31">
                  <c:v>23.2</c:v>
                </c:pt>
                <c:pt idx="32">
                  <c:v>23.4</c:v>
                </c:pt>
                <c:pt idx="33">
                  <c:v>23.6</c:v>
                </c:pt>
                <c:pt idx="34">
                  <c:v>24.1</c:v>
                </c:pt>
                <c:pt idx="35">
                  <c:v>24.1</c:v>
                </c:pt>
                <c:pt idx="36">
                  <c:v>24.4</c:v>
                </c:pt>
                <c:pt idx="37">
                  <c:v>24.6</c:v>
                </c:pt>
                <c:pt idx="38">
                  <c:v>24.6</c:v>
                </c:pt>
                <c:pt idx="39">
                  <c:v>24.8</c:v>
                </c:pt>
                <c:pt idx="40">
                  <c:v>24.9</c:v>
                </c:pt>
                <c:pt idx="41">
                  <c:v>24.9</c:v>
                </c:pt>
                <c:pt idx="42">
                  <c:v>25</c:v>
                </c:pt>
                <c:pt idx="43">
                  <c:v>25</c:v>
                </c:pt>
                <c:pt idx="44">
                  <c:v>24.8</c:v>
                </c:pt>
                <c:pt idx="45">
                  <c:v>21.9</c:v>
                </c:pt>
                <c:pt idx="46">
                  <c:v>22.7</c:v>
                </c:pt>
                <c:pt idx="47">
                  <c:v>23.8</c:v>
                </c:pt>
                <c:pt idx="48">
                  <c:v>24.3</c:v>
                </c:pt>
                <c:pt idx="49">
                  <c:v>24.6</c:v>
                </c:pt>
                <c:pt idx="50">
                  <c:v>24.8</c:v>
                </c:pt>
                <c:pt idx="51">
                  <c:v>24.9</c:v>
                </c:pt>
                <c:pt idx="52">
                  <c:v>25</c:v>
                </c:pt>
                <c:pt idx="53">
                  <c:v>25.1</c:v>
                </c:pt>
                <c:pt idx="54">
                  <c:v>25.1</c:v>
                </c:pt>
                <c:pt idx="55">
                  <c:v>25.1</c:v>
                </c:pt>
                <c:pt idx="56">
                  <c:v>25.2</c:v>
                </c:pt>
                <c:pt idx="57">
                  <c:v>25.2</c:v>
                </c:pt>
              </c:numCache>
            </c:numRef>
          </c:yVal>
          <c:smooth val="1"/>
        </c:ser>
        <c:axId val="59723136"/>
        <c:axId val="66357120"/>
      </c:scatterChart>
      <c:valAx>
        <c:axId val="59723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мин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6357120"/>
        <c:crosses val="autoZero"/>
        <c:crossBetween val="midCat"/>
      </c:valAx>
      <c:valAx>
        <c:axId val="663571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температура, С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9723136"/>
        <c:crosses val="autoZero"/>
        <c:crossBetween val="midCat"/>
      </c:valAx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Концентрация внимания, 2 б класс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до уроков</c:v>
          </c:tx>
          <c:cat>
            <c:strRef>
              <c:f>Лист5!$A$1:$A$22</c:f>
              <c:strCache>
                <c:ptCount val="22"/>
                <c:pt idx="0">
                  <c:v>Иванов</c:v>
                </c:pt>
                <c:pt idx="1">
                  <c:v>Ярослав</c:v>
                </c:pt>
                <c:pt idx="2">
                  <c:v>Даня</c:v>
                </c:pt>
                <c:pt idx="3">
                  <c:v>Илья</c:v>
                </c:pt>
                <c:pt idx="4">
                  <c:v>Анна</c:v>
                </c:pt>
                <c:pt idx="5">
                  <c:v>Алина</c:v>
                </c:pt>
                <c:pt idx="6">
                  <c:v>Виктор</c:v>
                </c:pt>
                <c:pt idx="7">
                  <c:v>Саша</c:v>
                </c:pt>
                <c:pt idx="8">
                  <c:v>Назар</c:v>
                </c:pt>
                <c:pt idx="9">
                  <c:v>Настя</c:v>
                </c:pt>
                <c:pt idx="10">
                  <c:v>Женя</c:v>
                </c:pt>
                <c:pt idx="11">
                  <c:v>Алексей</c:v>
                </c:pt>
                <c:pt idx="12">
                  <c:v>Иванов</c:v>
                </c:pt>
                <c:pt idx="13">
                  <c:v>Диана</c:v>
                </c:pt>
                <c:pt idx="14">
                  <c:v>Лёня</c:v>
                </c:pt>
                <c:pt idx="15">
                  <c:v>Артём</c:v>
                </c:pt>
                <c:pt idx="16">
                  <c:v>Лия</c:v>
                </c:pt>
                <c:pt idx="17">
                  <c:v>Илья</c:v>
                </c:pt>
                <c:pt idx="18">
                  <c:v>Вика</c:v>
                </c:pt>
                <c:pt idx="19">
                  <c:v>Кирилл</c:v>
                </c:pt>
                <c:pt idx="20">
                  <c:v>Юлия</c:v>
                </c:pt>
                <c:pt idx="21">
                  <c:v>Софья</c:v>
                </c:pt>
              </c:strCache>
            </c:strRef>
          </c:cat>
          <c:val>
            <c:numRef>
              <c:f>Лист5!$F$1:$F$22</c:f>
              <c:numCache>
                <c:formatCode>General</c:formatCode>
                <c:ptCount val="22"/>
                <c:pt idx="0">
                  <c:v>40.5</c:v>
                </c:pt>
                <c:pt idx="1">
                  <c:v>60.25</c:v>
                </c:pt>
                <c:pt idx="2">
                  <c:v>54</c:v>
                </c:pt>
                <c:pt idx="3">
                  <c:v>65</c:v>
                </c:pt>
                <c:pt idx="4">
                  <c:v>51.75</c:v>
                </c:pt>
                <c:pt idx="5">
                  <c:v>61.5</c:v>
                </c:pt>
                <c:pt idx="6">
                  <c:v>59</c:v>
                </c:pt>
                <c:pt idx="7">
                  <c:v>45</c:v>
                </c:pt>
                <c:pt idx="8">
                  <c:v>46.75</c:v>
                </c:pt>
                <c:pt idx="9">
                  <c:v>55</c:v>
                </c:pt>
                <c:pt idx="10">
                  <c:v>50.5</c:v>
                </c:pt>
                <c:pt idx="11">
                  <c:v>54.75</c:v>
                </c:pt>
                <c:pt idx="12">
                  <c:v>55.25</c:v>
                </c:pt>
                <c:pt idx="13">
                  <c:v>50.25</c:v>
                </c:pt>
                <c:pt idx="14">
                  <c:v>54.25</c:v>
                </c:pt>
                <c:pt idx="15">
                  <c:v>39.75</c:v>
                </c:pt>
                <c:pt idx="16">
                  <c:v>55.25</c:v>
                </c:pt>
                <c:pt idx="17">
                  <c:v>42.75</c:v>
                </c:pt>
                <c:pt idx="18">
                  <c:v>50.5</c:v>
                </c:pt>
                <c:pt idx="19">
                  <c:v>38.25</c:v>
                </c:pt>
                <c:pt idx="20">
                  <c:v>53.75</c:v>
                </c:pt>
                <c:pt idx="21">
                  <c:v>49.75</c:v>
                </c:pt>
              </c:numCache>
            </c:numRef>
          </c:val>
        </c:ser>
        <c:ser>
          <c:idx val="1"/>
          <c:order val="1"/>
          <c:tx>
            <c:v>после уроков</c:v>
          </c:tx>
          <c:cat>
            <c:strRef>
              <c:f>Лист5!$A$1:$A$22</c:f>
              <c:strCache>
                <c:ptCount val="22"/>
                <c:pt idx="0">
                  <c:v>Иванов</c:v>
                </c:pt>
                <c:pt idx="1">
                  <c:v>Ярослав</c:v>
                </c:pt>
                <c:pt idx="2">
                  <c:v>Даня</c:v>
                </c:pt>
                <c:pt idx="3">
                  <c:v>Илья</c:v>
                </c:pt>
                <c:pt idx="4">
                  <c:v>Анна</c:v>
                </c:pt>
                <c:pt idx="5">
                  <c:v>Алина</c:v>
                </c:pt>
                <c:pt idx="6">
                  <c:v>Виктор</c:v>
                </c:pt>
                <c:pt idx="7">
                  <c:v>Саша</c:v>
                </c:pt>
                <c:pt idx="8">
                  <c:v>Назар</c:v>
                </c:pt>
                <c:pt idx="9">
                  <c:v>Настя</c:v>
                </c:pt>
                <c:pt idx="10">
                  <c:v>Женя</c:v>
                </c:pt>
                <c:pt idx="11">
                  <c:v>Алексей</c:v>
                </c:pt>
                <c:pt idx="12">
                  <c:v>Иванов</c:v>
                </c:pt>
                <c:pt idx="13">
                  <c:v>Диана</c:v>
                </c:pt>
                <c:pt idx="14">
                  <c:v>Лёня</c:v>
                </c:pt>
                <c:pt idx="15">
                  <c:v>Артём</c:v>
                </c:pt>
                <c:pt idx="16">
                  <c:v>Лия</c:v>
                </c:pt>
                <c:pt idx="17">
                  <c:v>Илья</c:v>
                </c:pt>
                <c:pt idx="18">
                  <c:v>Вика</c:v>
                </c:pt>
                <c:pt idx="19">
                  <c:v>Кирилл</c:v>
                </c:pt>
                <c:pt idx="20">
                  <c:v>Юлия</c:v>
                </c:pt>
                <c:pt idx="21">
                  <c:v>Софья</c:v>
                </c:pt>
              </c:strCache>
            </c:strRef>
          </c:cat>
          <c:val>
            <c:numRef>
              <c:f>Лист5!$K$1:$K$22</c:f>
              <c:numCache>
                <c:formatCode>General</c:formatCode>
                <c:ptCount val="22"/>
                <c:pt idx="0">
                  <c:v>50.25</c:v>
                </c:pt>
                <c:pt idx="1">
                  <c:v>66.25</c:v>
                </c:pt>
                <c:pt idx="2">
                  <c:v>56.25</c:v>
                </c:pt>
                <c:pt idx="3">
                  <c:v>61.5</c:v>
                </c:pt>
                <c:pt idx="4">
                  <c:v>64.75</c:v>
                </c:pt>
                <c:pt idx="5">
                  <c:v>64.25</c:v>
                </c:pt>
                <c:pt idx="6">
                  <c:v>37.75</c:v>
                </c:pt>
                <c:pt idx="7">
                  <c:v>57</c:v>
                </c:pt>
                <c:pt idx="8">
                  <c:v>81.25</c:v>
                </c:pt>
                <c:pt idx="9">
                  <c:v>49.25</c:v>
                </c:pt>
                <c:pt idx="10">
                  <c:v>46.25</c:v>
                </c:pt>
                <c:pt idx="11">
                  <c:v>51</c:v>
                </c:pt>
                <c:pt idx="12">
                  <c:v>48.75</c:v>
                </c:pt>
                <c:pt idx="13">
                  <c:v>66.75</c:v>
                </c:pt>
                <c:pt idx="14">
                  <c:v>54.5</c:v>
                </c:pt>
                <c:pt idx="15">
                  <c:v>55.5</c:v>
                </c:pt>
                <c:pt idx="16">
                  <c:v>88.25</c:v>
                </c:pt>
                <c:pt idx="17">
                  <c:v>58.25</c:v>
                </c:pt>
                <c:pt idx="18">
                  <c:v>41.75</c:v>
                </c:pt>
                <c:pt idx="19">
                  <c:v>49</c:v>
                </c:pt>
                <c:pt idx="20">
                  <c:v>70.5</c:v>
                </c:pt>
                <c:pt idx="21">
                  <c:v>50.5</c:v>
                </c:pt>
              </c:numCache>
            </c:numRef>
          </c:val>
        </c:ser>
        <c:axId val="66574592"/>
        <c:axId val="66576384"/>
      </c:barChart>
      <c:catAx>
        <c:axId val="66574592"/>
        <c:scaling>
          <c:orientation val="minMax"/>
        </c:scaling>
        <c:axPos val="b"/>
        <c:majorTickMark val="none"/>
        <c:tickLblPos val="nextTo"/>
        <c:crossAx val="66576384"/>
        <c:crosses val="autoZero"/>
        <c:auto val="1"/>
        <c:lblAlgn val="ctr"/>
        <c:lblOffset val="100"/>
      </c:catAx>
      <c:valAx>
        <c:axId val="665763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среднее число точек</a:t>
                </a:r>
              </a:p>
            </c:rich>
          </c:tx>
          <c:layout/>
        </c:title>
        <c:numFmt formatCode="General" sourceLinked="1"/>
        <c:tickLblPos val="nextTo"/>
        <c:crossAx val="66574592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Концентрация внимания, 3 Б класс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до уроков</c:v>
          </c:tx>
          <c:cat>
            <c:strRef>
              <c:f>Лист12!$A$1:$A$23</c:f>
              <c:strCache>
                <c:ptCount val="23"/>
                <c:pt idx="0">
                  <c:v>Глеб</c:v>
                </c:pt>
                <c:pt idx="1">
                  <c:v>Вероника</c:v>
                </c:pt>
                <c:pt idx="2">
                  <c:v>Анна</c:v>
                </c:pt>
                <c:pt idx="3">
                  <c:v>Элина</c:v>
                </c:pt>
                <c:pt idx="4">
                  <c:v>Катя</c:v>
                </c:pt>
                <c:pt idx="5">
                  <c:v>Слава</c:v>
                </c:pt>
                <c:pt idx="6">
                  <c:v>Виолетта</c:v>
                </c:pt>
                <c:pt idx="7">
                  <c:v>Даниил</c:v>
                </c:pt>
                <c:pt idx="8">
                  <c:v>Жанна</c:v>
                </c:pt>
                <c:pt idx="9">
                  <c:v>Диана</c:v>
                </c:pt>
                <c:pt idx="10">
                  <c:v>Михаил</c:v>
                </c:pt>
                <c:pt idx="11">
                  <c:v>Алексей</c:v>
                </c:pt>
                <c:pt idx="12">
                  <c:v>Костя</c:v>
                </c:pt>
                <c:pt idx="13">
                  <c:v>Дима</c:v>
                </c:pt>
                <c:pt idx="14">
                  <c:v>Данила</c:v>
                </c:pt>
                <c:pt idx="15">
                  <c:v>Ксения</c:v>
                </c:pt>
                <c:pt idx="16">
                  <c:v>Настя</c:v>
                </c:pt>
                <c:pt idx="17">
                  <c:v>Андрей</c:v>
                </c:pt>
                <c:pt idx="18">
                  <c:v>Ксения Г.</c:v>
                </c:pt>
                <c:pt idx="19">
                  <c:v>Катя И.</c:v>
                </c:pt>
                <c:pt idx="20">
                  <c:v>Иван</c:v>
                </c:pt>
                <c:pt idx="21">
                  <c:v>Кирилл</c:v>
                </c:pt>
                <c:pt idx="22">
                  <c:v>Артем</c:v>
                </c:pt>
              </c:strCache>
            </c:strRef>
          </c:cat>
          <c:val>
            <c:numRef>
              <c:f>Лист12!$F$1:$F$23</c:f>
              <c:numCache>
                <c:formatCode>General</c:formatCode>
                <c:ptCount val="23"/>
                <c:pt idx="0">
                  <c:v>54.75</c:v>
                </c:pt>
                <c:pt idx="1">
                  <c:v>53.25</c:v>
                </c:pt>
                <c:pt idx="2">
                  <c:v>55</c:v>
                </c:pt>
                <c:pt idx="3">
                  <c:v>54.25</c:v>
                </c:pt>
                <c:pt idx="4">
                  <c:v>66.75</c:v>
                </c:pt>
                <c:pt idx="5">
                  <c:v>46</c:v>
                </c:pt>
                <c:pt idx="6">
                  <c:v>54.75</c:v>
                </c:pt>
                <c:pt idx="7">
                  <c:v>63.5</c:v>
                </c:pt>
                <c:pt idx="8">
                  <c:v>64</c:v>
                </c:pt>
                <c:pt idx="9">
                  <c:v>67.25</c:v>
                </c:pt>
                <c:pt idx="10">
                  <c:v>61.25</c:v>
                </c:pt>
                <c:pt idx="11">
                  <c:v>63</c:v>
                </c:pt>
                <c:pt idx="12">
                  <c:v>65.5</c:v>
                </c:pt>
                <c:pt idx="13">
                  <c:v>62.25</c:v>
                </c:pt>
                <c:pt idx="14">
                  <c:v>65.5</c:v>
                </c:pt>
                <c:pt idx="15">
                  <c:v>57</c:v>
                </c:pt>
                <c:pt idx="16">
                  <c:v>62.25</c:v>
                </c:pt>
                <c:pt idx="17">
                  <c:v>66</c:v>
                </c:pt>
                <c:pt idx="18">
                  <c:v>51.75</c:v>
                </c:pt>
                <c:pt idx="19">
                  <c:v>75.5</c:v>
                </c:pt>
                <c:pt idx="20">
                  <c:v>69.25</c:v>
                </c:pt>
                <c:pt idx="21">
                  <c:v>22.75</c:v>
                </c:pt>
                <c:pt idx="22">
                  <c:v>45.75</c:v>
                </c:pt>
              </c:numCache>
            </c:numRef>
          </c:val>
        </c:ser>
        <c:ser>
          <c:idx val="1"/>
          <c:order val="1"/>
          <c:tx>
            <c:v>после уроков</c:v>
          </c:tx>
          <c:cat>
            <c:strRef>
              <c:f>Лист12!$A$1:$A$23</c:f>
              <c:strCache>
                <c:ptCount val="23"/>
                <c:pt idx="0">
                  <c:v>Глеб</c:v>
                </c:pt>
                <c:pt idx="1">
                  <c:v>Вероника</c:v>
                </c:pt>
                <c:pt idx="2">
                  <c:v>Анна</c:v>
                </c:pt>
                <c:pt idx="3">
                  <c:v>Элина</c:v>
                </c:pt>
                <c:pt idx="4">
                  <c:v>Катя</c:v>
                </c:pt>
                <c:pt idx="5">
                  <c:v>Слава</c:v>
                </c:pt>
                <c:pt idx="6">
                  <c:v>Виолетта</c:v>
                </c:pt>
                <c:pt idx="7">
                  <c:v>Даниил</c:v>
                </c:pt>
                <c:pt idx="8">
                  <c:v>Жанна</c:v>
                </c:pt>
                <c:pt idx="9">
                  <c:v>Диана</c:v>
                </c:pt>
                <c:pt idx="10">
                  <c:v>Михаил</c:v>
                </c:pt>
                <c:pt idx="11">
                  <c:v>Алексей</c:v>
                </c:pt>
                <c:pt idx="12">
                  <c:v>Костя</c:v>
                </c:pt>
                <c:pt idx="13">
                  <c:v>Дима</c:v>
                </c:pt>
                <c:pt idx="14">
                  <c:v>Данила</c:v>
                </c:pt>
                <c:pt idx="15">
                  <c:v>Ксения</c:v>
                </c:pt>
                <c:pt idx="16">
                  <c:v>Настя</c:v>
                </c:pt>
                <c:pt idx="17">
                  <c:v>Андрей</c:v>
                </c:pt>
                <c:pt idx="18">
                  <c:v>Ксения Г.</c:v>
                </c:pt>
                <c:pt idx="19">
                  <c:v>Катя И.</c:v>
                </c:pt>
                <c:pt idx="20">
                  <c:v>Иван</c:v>
                </c:pt>
                <c:pt idx="21">
                  <c:v>Кирилл</c:v>
                </c:pt>
                <c:pt idx="22">
                  <c:v>Артем</c:v>
                </c:pt>
              </c:strCache>
            </c:strRef>
          </c:cat>
          <c:val>
            <c:numRef>
              <c:f>Лист12!$L$1:$L$23</c:f>
              <c:numCache>
                <c:formatCode>General</c:formatCode>
                <c:ptCount val="23"/>
                <c:pt idx="0">
                  <c:v>57.75</c:v>
                </c:pt>
                <c:pt idx="1">
                  <c:v>59.25</c:v>
                </c:pt>
                <c:pt idx="2">
                  <c:v>62</c:v>
                </c:pt>
                <c:pt idx="3">
                  <c:v>73</c:v>
                </c:pt>
                <c:pt idx="4">
                  <c:v>71.75</c:v>
                </c:pt>
                <c:pt idx="5">
                  <c:v>50.25</c:v>
                </c:pt>
                <c:pt idx="6">
                  <c:v>48.25</c:v>
                </c:pt>
                <c:pt idx="7">
                  <c:v>68.25</c:v>
                </c:pt>
                <c:pt idx="8">
                  <c:v>68.75</c:v>
                </c:pt>
                <c:pt idx="9">
                  <c:v>64.25</c:v>
                </c:pt>
                <c:pt idx="10">
                  <c:v>54.5</c:v>
                </c:pt>
                <c:pt idx="11">
                  <c:v>46.5</c:v>
                </c:pt>
                <c:pt idx="12">
                  <c:v>63</c:v>
                </c:pt>
                <c:pt idx="13">
                  <c:v>71</c:v>
                </c:pt>
                <c:pt idx="14">
                  <c:v>58</c:v>
                </c:pt>
                <c:pt idx="15">
                  <c:v>59.75</c:v>
                </c:pt>
                <c:pt idx="16">
                  <c:v>71</c:v>
                </c:pt>
                <c:pt idx="17">
                  <c:v>66</c:v>
                </c:pt>
                <c:pt idx="18">
                  <c:v>56.5</c:v>
                </c:pt>
                <c:pt idx="19">
                  <c:v>60.25</c:v>
                </c:pt>
                <c:pt idx="20">
                  <c:v>75.25</c:v>
                </c:pt>
                <c:pt idx="21">
                  <c:v>59</c:v>
                </c:pt>
                <c:pt idx="22">
                  <c:v>57.25</c:v>
                </c:pt>
              </c:numCache>
            </c:numRef>
          </c:val>
        </c:ser>
        <c:gapWidth val="75"/>
        <c:overlap val="-25"/>
        <c:axId val="67003520"/>
        <c:axId val="67005056"/>
      </c:barChart>
      <c:catAx>
        <c:axId val="67003520"/>
        <c:scaling>
          <c:orientation val="minMax"/>
        </c:scaling>
        <c:axPos val="b"/>
        <c:majorTickMark val="none"/>
        <c:tickLblPos val="nextTo"/>
        <c:crossAx val="67005056"/>
        <c:crosses val="autoZero"/>
        <c:auto val="1"/>
        <c:lblAlgn val="ctr"/>
        <c:lblOffset val="100"/>
      </c:catAx>
      <c:valAx>
        <c:axId val="670050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7003520"/>
        <c:crosses val="autoZero"/>
        <c:crossBetween val="between"/>
      </c:valAx>
    </c:plotArea>
    <c:legend>
      <c:legendPos val="b"/>
      <c:layout/>
    </c:legend>
    <c:plotVisOnly val="1"/>
  </c:chart>
  <c:spPr>
    <a:solidFill>
      <a:srgbClr val="FFFFFF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5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ontek.ru/CO2/zdorove-cheloveka" TargetMode="External"/><Relationship Id="rId7" Type="http://schemas.openxmlformats.org/officeDocument/2006/relationships/hyperlink" Target="http://biofile.ru/bio/22831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skop.ru/gigiena/gigiena_vozduha_i_klimata_naselennyh_mest/" TargetMode="External"/><Relationship Id="rId5" Type="http://schemas.openxmlformats.org/officeDocument/2006/relationships/hyperlink" Target="http://esco.co.ua/journal/2011_5/art131.htm" TargetMode="External"/><Relationship Id="rId4" Type="http://schemas.openxmlformats.org/officeDocument/2006/relationships/hyperlink" Target="http://vmede.org/sait/?page=3&amp;id=Gigiena_rukov_ki4a_2009&amp;menu=Gigiena_rukov_ki4a_200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500034" y="3643320"/>
            <a:ext cx="8643966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Учебный проект выполнили ученики 10 </a:t>
            </a:r>
            <a:r>
              <a:rPr lang="ru" sz="18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класса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" sz="1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Бурдин Евгений и Колпакова </a:t>
            </a:r>
            <a:r>
              <a:rPr lang="ru" sz="18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Диана.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Научные руководители: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учитель биологии Миронова Е. М.,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учитель химии   Васильева </a:t>
            </a:r>
            <a:r>
              <a:rPr lang="ru" sz="1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В.К</a:t>
            </a:r>
            <a:r>
              <a:rPr lang="ru" sz="18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ru" sz="18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-214346" y="142858"/>
            <a:ext cx="9274432" cy="785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0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МБОУ </a:t>
            </a:r>
            <a:r>
              <a:rPr lang="ru" sz="20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«Гатчинская средняя общеобразовательная школа №7»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71449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Изменение концентрации углекислого газа в школьном кабинете в течение учебного дня.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414" y="428610"/>
            <a:ext cx="6715172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28" y="357172"/>
            <a:ext cx="6286544" cy="4357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166" y="500048"/>
            <a:ext cx="6215106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290" y="500048"/>
            <a:ext cx="6429420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852" y="571487"/>
            <a:ext cx="6429420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28596" y="142858"/>
            <a:ext cx="8229600" cy="57150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 smtClean="0"/>
              <a:t>Температура</a:t>
            </a:r>
            <a:endParaRPr lang="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4667" y="857239"/>
          <a:ext cx="6432043" cy="387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51260"/>
          </a:xfrm>
        </p:spPr>
        <p:txBody>
          <a:bodyPr/>
          <a:lstStyle/>
          <a:p>
            <a:r>
              <a:rPr lang="ru-RU" dirty="0" smtClean="0"/>
              <a:t>Концентрация внимания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42976" y="928676"/>
          <a:ext cx="6786610" cy="37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/>
          <a:lstStyle/>
          <a:p>
            <a:r>
              <a:rPr lang="ru-RU" dirty="0" smtClean="0"/>
              <a:t>Концентрация внимания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857238"/>
          <a:ext cx="621510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>
              <a:buFont typeface="Arial" pitchFamily="34" charset="0"/>
              <a:buChar char="•"/>
            </a:pPr>
            <a:r>
              <a:rPr lang="ru-RU" sz="1800" dirty="0" smtClean="0"/>
              <a:t>Измерения показали, что в кабинетах с пластиковым остеклением практически отсутствует воздухообмен.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1800" dirty="0" smtClean="0"/>
              <a:t>Регулярное проветривание кабинетов снижает концентрацию углекислого газа незначительно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1800" dirty="0" smtClean="0"/>
              <a:t>Установка пластиковых стеклопакетов в школе требует дополнительного внимания к системе вентиляции и воздухообмена, например, установке приточной вентиляции по всей школе или установки кондиционеров в отдельных кабинетах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1800" dirty="0" smtClean="0"/>
              <a:t>Дальнейшим направлением исследования может стать анализ заболеваемости учащихся респираторными инфекциями; мониторинг концентрации углекислого газа по дням недели, предметам, наполняемости класса, виду остекления кабинета.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sz="1800" b="1"/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Выводы и рекомендации: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2860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  Здоровье человека и углекислый газ (СО</a:t>
            </a:r>
            <a:r>
              <a:rPr lang="ru" sz="1400" b="1" baseline="-25000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Статья.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 u="sng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http://www.enontek.ru/CO2/zdorove-cheloveka</a:t>
            </a: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2.Общая гигиена. Руководство к лабораторным занятиям: учебное пособие. -Кича Д.И. 2009.- 288 с. : ил.</a:t>
            </a: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ru" sz="1400" b="1" u="sng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http://vmede.org/sait/?page=3&amp;id=Gigiena_rukov_ki4a_2009&amp;menu=Gigiena_rukov_ki4a_2009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    Качество воздуха и энергоэффективность систем вентиляции общественных зданий Ю. Д. Губернский, И. В. Гурина, Е. О. Шилькрот,. Статья.</a:t>
            </a: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ru" sz="1400" b="1" u="sng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http://esco.co.ua/journal/2011_5/art131.htm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    Гигиена воздуха и климата населенных мест. Статья.</a:t>
            </a: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ru" sz="1400" b="1" u="sng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http://www.medskop.ru/gigiena/gigiena_vozduha_i_klimata_naselennyh_mest/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 	Влияние углекислого газа на человека. Статья.</a:t>
            </a:r>
            <a:r>
              <a:rPr lang="ru" sz="1400" b="1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ru" sz="1400" b="1" u="sng" dirty="0">
                <a:solidFill>
                  <a:srgbClr val="00317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http://biofile.ru/bio/22831.html</a:t>
            </a:r>
          </a:p>
          <a:p>
            <a:pPr algn="ctr">
              <a:spcBef>
                <a:spcPts val="0"/>
              </a:spcBef>
              <a:buNone/>
            </a:pPr>
            <a:endParaRPr sz="1400" b="1">
              <a:solidFill>
                <a:srgbClr val="003171"/>
              </a:solidFill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Источники информации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57158" y="785800"/>
            <a:ext cx="8229600" cy="31432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dirty="0" smtClean="0">
                <a:solidFill>
                  <a:schemeClr val="tx2">
                    <a:lumMod val="10000"/>
                  </a:schemeClr>
                </a:solidFill>
              </a:rPr>
              <a:t>Цель:</a:t>
            </a:r>
            <a:r>
              <a:rPr lang="ru" sz="2400" dirty="0" smtClean="0"/>
              <a:t> Провести мониторинг концентрациии углекислого газа.</a:t>
            </a:r>
            <a:br>
              <a:rPr lang="ru" sz="2400" dirty="0" smtClean="0"/>
            </a:br>
            <a:endParaRPr lang="ru" sz="2400" dirty="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ru" sz="2400" dirty="0" smtClean="0">
                <a:solidFill>
                  <a:schemeClr val="tx2">
                    <a:lumMod val="10000"/>
                  </a:schemeClr>
                </a:solidFill>
              </a:rPr>
              <a:t>Гипотеза: </a:t>
            </a:r>
            <a:r>
              <a:rPr lang="ru" sz="2400" dirty="0" smtClean="0"/>
              <a:t>Концентрацию СО</a:t>
            </a:r>
            <a:r>
              <a:rPr lang="ru" sz="2400" baseline="-25000" dirty="0" smtClean="0"/>
              <a:t>2</a:t>
            </a:r>
            <a:r>
              <a:rPr lang="ru" sz="2400" dirty="0" smtClean="0"/>
              <a:t> можно регулировать проветриванием кабинета.</a:t>
            </a:r>
            <a:endParaRPr lang="ru" sz="2400" dirty="0"/>
          </a:p>
          <a:p>
            <a:pPr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512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ru" dirty="0" smtClean="0"/>
              <a:t>Задачи: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14282" y="857238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>
              <a:buFont typeface="Arial" pitchFamily="34" charset="0"/>
              <a:buChar char="•"/>
            </a:pPr>
            <a:r>
              <a:rPr lang="ru-RU" sz="2400" dirty="0" smtClean="0"/>
              <a:t>Измерить концентрацию СО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и температуру в зависимости от времени в кабинетах начальной школы.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2400" dirty="0" smtClean="0"/>
              <a:t>Определить эффективность влияния проветривания на концентрацию углекислого газа.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2400" dirty="0" smtClean="0"/>
              <a:t>Установить, существует ли зависимость концентрации СО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от возраста учащихся, предмета (интенсивности учебной деятельности).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400" dirty="0" smtClean="0"/>
              <a:t>Определить уровень концентрации внимания учащихся и зависимость его от концентрации СО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.</a:t>
            </a:r>
            <a:endParaRPr lang="ru" sz="24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14295"/>
          <a:ext cx="8715436" cy="4698755"/>
        </p:xfrm>
        <a:graphic>
          <a:graphicData uri="http://schemas.openxmlformats.org/drawingml/2006/table">
            <a:tbl>
              <a:tblPr firstRow="1" bandRow="1">
                <a:tableStyleId>{0359155A-41D8-4668-8413-9AE664DA619D}</a:tableStyleId>
              </a:tblPr>
              <a:tblGrid>
                <a:gridCol w="1728655"/>
                <a:gridCol w="4081635"/>
                <a:gridCol w="2905146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Страна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Нормы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 СО</a:t>
                      </a:r>
                      <a:r>
                        <a:rPr lang="ru-RU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1331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Финляндия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Стандарт. Министерство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здравоохранения и социального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развития (2003)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Качество воздуха (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ppm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):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Высокое – 700 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Среднее – 900 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Удовлетв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. – 1 200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903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США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Рекомендации. Департамент</a:t>
                      </a:r>
                      <a:b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здравоохранения США. Рекомендации по качеству воздуха в школах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Предельный уровень –</a:t>
                      </a:r>
                      <a:b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1 000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ppm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903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Великобритания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Нормы «Вентиляция в школьных зданиях. Руководство по стандартам и проектированию» 2006 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1 500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ppm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– предельная норма для учебного дня с 9:00 до 15:30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903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Голландия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Гигиеническая норма «Обзор норм по качеству воздуха для детских садов Голландии»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1 000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ppm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– гигиеническая норма для детских садов 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1 200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ppm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– гигиеническая норма для школ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38" y="142858"/>
            <a:ext cx="6786610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675" y="501700"/>
            <a:ext cx="59817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62" y="1571618"/>
            <a:ext cx="3288432" cy="275773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928662" y="642924"/>
            <a:ext cx="3169799" cy="71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 b="1" dirty="0">
                <a:solidFill>
                  <a:srgbClr val="003171"/>
                </a:solidFill>
              </a:rPr>
              <a:t>Датчик углекислого газа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942" y="1571618"/>
            <a:ext cx="3110918" cy="275773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6366050" y="1921175"/>
            <a:ext cx="2314199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4857752" y="642924"/>
            <a:ext cx="4016999" cy="93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 b="1" dirty="0">
                <a:solidFill>
                  <a:srgbClr val="003171"/>
                </a:solidFill>
              </a:rPr>
              <a:t>Регистратор данных SPARK SLS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571500"/>
            <a:ext cx="59817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290" y="357172"/>
            <a:ext cx="6357982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402</Words>
  <Application>Microsoft Office PowerPoint</Application>
  <PresentationFormat>Экран (16:9)</PresentationFormat>
  <Paragraphs>57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wave</vt:lpstr>
      <vt:lpstr>Слайд 1</vt:lpstr>
      <vt:lpstr>Цель: Провести мониторинг концентрациии углекислого газа.   Гипотеза: Концентрацию СО2 можно регулировать проветриванием кабинета. 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Температура</vt:lpstr>
      <vt:lpstr>Концентрация внимания</vt:lpstr>
      <vt:lpstr>Концентрация внимания</vt:lpstr>
      <vt:lpstr>Выводы и рекомендации: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5</cp:revision>
  <dcterms:modified xsi:type="dcterms:W3CDTF">2015-04-17T08:55:08Z</dcterms:modified>
</cp:coreProperties>
</file>